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76" r:id="rId7"/>
    <p:sldId id="260" r:id="rId8"/>
    <p:sldId id="261" r:id="rId9"/>
    <p:sldId id="262" r:id="rId10"/>
    <p:sldId id="263" r:id="rId11"/>
    <p:sldId id="264" r:id="rId12"/>
    <p:sldId id="265" r:id="rId13"/>
    <p:sldId id="271" r:id="rId14"/>
    <p:sldId id="272" r:id="rId15"/>
    <p:sldId id="273" r:id="rId16"/>
    <p:sldId id="267" r:id="rId17"/>
    <p:sldId id="268" r:id="rId18"/>
    <p:sldId id="269" r:id="rId19"/>
    <p:sldId id="275" r:id="rId20"/>
    <p:sldId id="270" r:id="rId21"/>
    <p:sldId id="274" r:id="rId22"/>
  </p:sldIdLst>
  <p:sldSz cx="12192000" cy="6858000"/>
  <p:notesSz cx="7772400" cy="10058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01760" y="35784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7255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9353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34689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017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19353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34689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01760" y="-105120"/>
            <a:ext cx="4535280" cy="911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4535280" cy="307440"/>
          </a:xfrm>
          <a:prstGeom prst="rect">
            <a:avLst/>
          </a:prstGeom>
        </p:spPr>
        <p:txBody>
          <a:bodyPr lIns="0" tIns="0" rIns="0" bIns="0">
            <a:normAutofit fontScale="94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01760" y="-105120"/>
            <a:ext cx="4535280" cy="911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27255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01760" y="35784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27255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9353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34689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017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19353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34689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4535280" cy="307440"/>
          </a:xfrm>
          <a:prstGeom prst="rect">
            <a:avLst/>
          </a:prstGeom>
        </p:spPr>
        <p:txBody>
          <a:bodyPr lIns="0" tIns="0" rIns="0" bIns="0">
            <a:normAutofit fontScale="94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7255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60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2A353D0-4A3B-4DE6-BE2E-17497A0316C2}" type="datetime">
              <a:rPr lang="pt-BR" sz="1200" b="0" strike="noStrike" spc="-1">
                <a:solidFill>
                  <a:srgbClr val="8B8B8B"/>
                </a:solidFill>
                <a:latin typeface="Calibri"/>
              </a:rPr>
              <a:t>07/06/2022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19227F3-A95F-439F-9FB4-8EA85F684A0C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0241280" y="6243480"/>
            <a:ext cx="539280" cy="614160"/>
          </a:xfrm>
          <a:prstGeom prst="rect">
            <a:avLst/>
          </a:prstGeom>
          <a:solidFill>
            <a:srgbClr val="193CB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0257840" y="6356520"/>
            <a:ext cx="4518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040DCA7-E213-40E6-8755-59A5DB06BD5F}" type="slidenum">
              <a:rPr lang="pt-BR" sz="1200" b="0" strike="noStrike" spc="-1">
                <a:solidFill>
                  <a:srgbClr val="FFFFFF"/>
                </a:solidFill>
                <a:latin typeface="Arial"/>
              </a:rPr>
              <a:t>‹nº›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6606720" y="196920"/>
            <a:ext cx="184320" cy="3074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Line 4"/>
          <p:cNvSpPr/>
          <p:nvPr/>
        </p:nvSpPr>
        <p:spPr>
          <a:xfrm>
            <a:off x="0" y="614520"/>
            <a:ext cx="12191760" cy="360"/>
          </a:xfrm>
          <a:prstGeom prst="line">
            <a:avLst/>
          </a:prstGeom>
          <a:ln>
            <a:solidFill>
              <a:srgbClr val="193C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Imagem 9"/>
          <p:cNvPicPr/>
          <p:nvPr/>
        </p:nvPicPr>
        <p:blipFill>
          <a:blip r:embed="rId14">
            <a:alphaModFix amt="35000"/>
          </a:blip>
          <a:stretch/>
        </p:blipFill>
        <p:spPr>
          <a:xfrm>
            <a:off x="11031840" y="6103440"/>
            <a:ext cx="740160" cy="56952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01760" y="196920"/>
            <a:ext cx="4535280" cy="307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Clique para editar os estilos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01760" y="1074600"/>
            <a:ext cx="10863720" cy="4570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Segundo nível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Terceiro nível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Quarto nível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Quinto nível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" name="Picture 2" descr="Resultado de imagem para lenep"/>
          <p:cNvPicPr/>
          <p:nvPr/>
        </p:nvPicPr>
        <p:blipFill>
          <a:blip r:embed="rId15">
            <a:alphaModFix amt="35000"/>
          </a:blip>
          <a:stretch/>
        </p:blipFill>
        <p:spPr>
          <a:xfrm>
            <a:off x="563040" y="5988240"/>
            <a:ext cx="1315440" cy="67968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6730200" y="194400"/>
            <a:ext cx="4535280" cy="3074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TCC I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523880" y="166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b="0" strike="noStrike" spc="-1">
                <a:solidFill>
                  <a:srgbClr val="000000"/>
                </a:solidFill>
                <a:latin typeface="Calibri Light"/>
              </a:rPr>
              <a:t>Simulador de Difusão Térmica 3D:</a:t>
            </a:r>
            <a:br/>
            <a:r>
              <a:rPr lang="pt-BR" sz="4000" b="0" strike="noStrike" spc="-1">
                <a:solidFill>
                  <a:srgbClr val="000000"/>
                </a:solidFill>
                <a:latin typeface="Calibri Light"/>
              </a:rPr>
              <a:t>Aplicações em Engenharia de Petróleo</a:t>
            </a:r>
            <a:endParaRPr lang="pt-BR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523880" y="181800"/>
            <a:ext cx="8665920" cy="1409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Universidade Estadual do Norte Fluminense Darcy Ribeiro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Laboratório de Engenharia de Exploração e Produção de Petróleo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Trabalho de Conclusão de Curso I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9" name="Picture 2"/>
          <p:cNvPicPr/>
          <p:nvPr/>
        </p:nvPicPr>
        <p:blipFill>
          <a:blip r:embed="rId2"/>
          <a:stretch/>
        </p:blipFill>
        <p:spPr>
          <a:xfrm>
            <a:off x="84240" y="10080"/>
            <a:ext cx="1923840" cy="1580760"/>
          </a:xfrm>
          <a:prstGeom prst="rect">
            <a:avLst/>
          </a:prstGeom>
          <a:ln w="0">
            <a:noFill/>
          </a:ln>
        </p:spPr>
      </p:pic>
      <p:pic>
        <p:nvPicPr>
          <p:cNvPr id="90" name="Imagem 4"/>
          <p:cNvPicPr/>
          <p:nvPr/>
        </p:nvPicPr>
        <p:blipFill>
          <a:blip r:embed="rId3"/>
          <a:stretch/>
        </p:blipFill>
        <p:spPr>
          <a:xfrm>
            <a:off x="9862560" y="190080"/>
            <a:ext cx="2329200" cy="1221120"/>
          </a:xfrm>
          <a:prstGeom prst="rect">
            <a:avLst/>
          </a:prstGeom>
          <a:ln w="0"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1762920" y="3600000"/>
            <a:ext cx="8665920" cy="140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89500" lnSpcReduction="2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Nicholas de Almeida Pinto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Orientador: André Duarte Bueno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Elaboração - Generalização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401760" y="1151280"/>
            <a:ext cx="1866240" cy="6750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2) Generalizando: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6" name="Imagem 7"/>
          <p:cNvPicPr/>
          <p:nvPr/>
        </p:nvPicPr>
        <p:blipFill>
          <a:blip r:embed="rId2"/>
          <a:stretch/>
        </p:blipFill>
        <p:spPr>
          <a:xfrm>
            <a:off x="3758040" y="802800"/>
            <a:ext cx="7302240" cy="109584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4"/>
          <p:cNvSpPr/>
          <p:nvPr/>
        </p:nvSpPr>
        <p:spPr>
          <a:xfrm>
            <a:off x="4893120" y="985680"/>
            <a:ext cx="360" cy="32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"/>
          <p:cNvSpPr/>
          <p:nvPr/>
        </p:nvSpPr>
        <p:spPr>
          <a:xfrm>
            <a:off x="5658120" y="985680"/>
            <a:ext cx="360" cy="32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401760" y="2795400"/>
            <a:ext cx="3355920" cy="67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Exemplo, ponto isolado no espaço: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40" name="Imagem 13"/>
          <p:cNvPicPr/>
          <p:nvPr/>
        </p:nvPicPr>
        <p:blipFill>
          <a:blip r:embed="rId2"/>
          <a:stretch/>
        </p:blipFill>
        <p:spPr>
          <a:xfrm>
            <a:off x="3758040" y="2340000"/>
            <a:ext cx="7302240" cy="1095840"/>
          </a:xfrm>
          <a:prstGeom prst="rect">
            <a:avLst/>
          </a:prstGeom>
          <a:ln w="0">
            <a:noFill/>
          </a:ln>
        </p:spPr>
      </p:pic>
      <p:sp>
        <p:nvSpPr>
          <p:cNvPr id="141" name="Line 7"/>
          <p:cNvSpPr/>
          <p:nvPr/>
        </p:nvSpPr>
        <p:spPr>
          <a:xfrm flipV="1">
            <a:off x="7693200" y="2892600"/>
            <a:ext cx="668160" cy="1933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" name="Line 8"/>
          <p:cNvSpPr/>
          <p:nvPr/>
        </p:nvSpPr>
        <p:spPr>
          <a:xfrm>
            <a:off x="7684200" y="2883600"/>
            <a:ext cx="668160" cy="2023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" name="Line 9"/>
          <p:cNvSpPr/>
          <p:nvPr/>
        </p:nvSpPr>
        <p:spPr>
          <a:xfrm flipV="1">
            <a:off x="8786160" y="2887200"/>
            <a:ext cx="668160" cy="193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Line 10"/>
          <p:cNvSpPr/>
          <p:nvPr/>
        </p:nvSpPr>
        <p:spPr>
          <a:xfrm>
            <a:off x="8777520" y="2878560"/>
            <a:ext cx="668160" cy="2023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Line 11"/>
          <p:cNvSpPr/>
          <p:nvPr/>
        </p:nvSpPr>
        <p:spPr>
          <a:xfrm flipV="1">
            <a:off x="9888120" y="2881800"/>
            <a:ext cx="668160" cy="193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" name="Line 12"/>
          <p:cNvSpPr/>
          <p:nvPr/>
        </p:nvSpPr>
        <p:spPr>
          <a:xfrm>
            <a:off x="9879480" y="2873160"/>
            <a:ext cx="668160" cy="2023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" name="Line 13"/>
          <p:cNvSpPr/>
          <p:nvPr/>
        </p:nvSpPr>
        <p:spPr>
          <a:xfrm flipV="1">
            <a:off x="7693200" y="3235320"/>
            <a:ext cx="668160" cy="193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" name="Line 14"/>
          <p:cNvSpPr/>
          <p:nvPr/>
        </p:nvSpPr>
        <p:spPr>
          <a:xfrm>
            <a:off x="7684200" y="3226680"/>
            <a:ext cx="668160" cy="2023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" name="Line 15"/>
          <p:cNvSpPr/>
          <p:nvPr/>
        </p:nvSpPr>
        <p:spPr>
          <a:xfrm flipV="1">
            <a:off x="8814240" y="3235320"/>
            <a:ext cx="668160" cy="193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" name="Line 16"/>
          <p:cNvSpPr/>
          <p:nvPr/>
        </p:nvSpPr>
        <p:spPr>
          <a:xfrm>
            <a:off x="8805240" y="3226680"/>
            <a:ext cx="668160" cy="2023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" name="Line 17"/>
          <p:cNvSpPr/>
          <p:nvPr/>
        </p:nvSpPr>
        <p:spPr>
          <a:xfrm flipV="1">
            <a:off x="9897120" y="3235320"/>
            <a:ext cx="668160" cy="193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2" name="Line 18"/>
          <p:cNvSpPr/>
          <p:nvPr/>
        </p:nvSpPr>
        <p:spPr>
          <a:xfrm>
            <a:off x="9888120" y="3226680"/>
            <a:ext cx="668160" cy="2023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" name="CustomShape 19"/>
          <p:cNvSpPr/>
          <p:nvPr/>
        </p:nvSpPr>
        <p:spPr>
          <a:xfrm flipV="1">
            <a:off x="4818240" y="2794680"/>
            <a:ext cx="509760" cy="27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20"/>
          <p:cNvSpPr/>
          <p:nvPr/>
        </p:nvSpPr>
        <p:spPr>
          <a:xfrm>
            <a:off x="5245560" y="2538720"/>
            <a:ext cx="297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FF0000"/>
                </a:solidFill>
                <a:latin typeface="Calibri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1"/>
          <p:cNvSpPr/>
          <p:nvPr/>
        </p:nvSpPr>
        <p:spPr>
          <a:xfrm flipV="1">
            <a:off x="5460120" y="2794680"/>
            <a:ext cx="509760" cy="27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22"/>
          <p:cNvSpPr/>
          <p:nvPr/>
        </p:nvSpPr>
        <p:spPr>
          <a:xfrm>
            <a:off x="5887440" y="2538720"/>
            <a:ext cx="297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FF0000"/>
                </a:solidFill>
                <a:latin typeface="Calibri"/>
              </a:rPr>
              <a:t>0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7" name="Imagem 66"/>
          <p:cNvPicPr/>
          <p:nvPr/>
        </p:nvPicPr>
        <p:blipFill>
          <a:blip r:embed="rId3"/>
          <a:stretch/>
        </p:blipFill>
        <p:spPr>
          <a:xfrm>
            <a:off x="2806560" y="3898080"/>
            <a:ext cx="2738160" cy="1036080"/>
          </a:xfrm>
          <a:prstGeom prst="rect">
            <a:avLst/>
          </a:prstGeom>
          <a:ln w="0">
            <a:noFill/>
          </a:ln>
        </p:spPr>
      </p:pic>
      <p:pic>
        <p:nvPicPr>
          <p:cNvPr id="158" name="Imagem 68"/>
          <p:cNvPicPr/>
          <p:nvPr/>
        </p:nvPicPr>
        <p:blipFill>
          <a:blip r:embed="rId4"/>
          <a:stretch/>
        </p:blipFill>
        <p:spPr>
          <a:xfrm>
            <a:off x="6784920" y="4112640"/>
            <a:ext cx="2000880" cy="60660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23"/>
          <p:cNvSpPr/>
          <p:nvPr/>
        </p:nvSpPr>
        <p:spPr>
          <a:xfrm>
            <a:off x="5910120" y="4416480"/>
            <a:ext cx="552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4"/>
          <p:cNvSpPr/>
          <p:nvPr/>
        </p:nvSpPr>
        <p:spPr>
          <a:xfrm>
            <a:off x="2116080" y="4439520"/>
            <a:ext cx="552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5"/>
          <p:cNvSpPr/>
          <p:nvPr/>
        </p:nvSpPr>
        <p:spPr>
          <a:xfrm>
            <a:off x="6730200" y="4693680"/>
            <a:ext cx="3355920" cy="67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Um ponto isolado no espaço não troca calor, logo, sua temperatura é constante ao longo do tempo.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Elaboração - Paralelismo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401760" y="1074600"/>
            <a:ext cx="5547960" cy="4868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Análise do grid para resolver por </a:t>
            </a:r>
            <a:r>
              <a:rPr lang="pt-BR" sz="1600" b="1" strike="noStrike" spc="-1" dirty="0">
                <a:solidFill>
                  <a:srgbClr val="000000"/>
                </a:solidFill>
                <a:latin typeface="Arial"/>
              </a:rPr>
              <a:t>paralelismo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pt-BR" sz="1600" b="0" strike="noStrike" spc="-1" dirty="0" err="1">
                <a:solidFill>
                  <a:srgbClr val="000000"/>
                </a:solidFill>
                <a:latin typeface="Arial"/>
              </a:rPr>
              <a:t>multithreads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Paralelismo é, basicamente, dividir cálculos independentes para serem resolvidos ao mesmo tempo.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 err="1">
                <a:solidFill>
                  <a:srgbClr val="000000"/>
                </a:solidFill>
                <a:latin typeface="Arial"/>
              </a:rPr>
              <a:t>Multithreads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: processadores lógicos dentro dos CPUs. Permite que o processador realize tarefas simultâneas.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 simulador pode ser resolvido por 3 casos/modelos: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Sem paralelismo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Paralelismo por grid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Paralelismo total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Os três casos foram implementados por questão de didática, pois o caso 1 é lento e o caso 2 pode ser otimizado.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Para o caso 3, cria-se uma lista e cada thread resolve a posição em espera: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5" name="Imagem 5"/>
          <p:cNvPicPr/>
          <p:nvPr/>
        </p:nvPicPr>
        <p:blipFill>
          <a:blip r:embed="rId2"/>
          <a:stretch/>
        </p:blipFill>
        <p:spPr>
          <a:xfrm>
            <a:off x="6095880" y="786960"/>
            <a:ext cx="5547960" cy="528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1185FDF-33ED-49C3-8F06-8297F7E397D1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C63691-F4C3-4EFF-A52F-2C7585E4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641" y="806760"/>
            <a:ext cx="4995188" cy="2641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41FD9D-63D5-4251-9D02-E25AA785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739" y="806760"/>
            <a:ext cx="2310887" cy="19318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E901E9-3DD3-4D69-9A51-759F75894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641" y="3687476"/>
            <a:ext cx="5359404" cy="2509437"/>
          </a:xfrm>
          <a:prstGeom prst="rect">
            <a:avLst/>
          </a:prstGeom>
        </p:spPr>
      </p:pic>
      <p:sp>
        <p:nvSpPr>
          <p:cNvPr id="10" name="TextShape 2">
            <a:extLst>
              <a:ext uri="{FF2B5EF4-FFF2-40B4-BE49-F238E27FC236}">
                <a16:creationId xmlns:a16="http://schemas.microsoft.com/office/drawing/2014/main" id="{A0C55D2D-25F5-4F12-BB89-356D63ABA449}"/>
              </a:ext>
            </a:extLst>
          </p:cNvPr>
          <p:cNvSpPr txBox="1"/>
          <p:nvPr/>
        </p:nvSpPr>
        <p:spPr>
          <a:xfrm>
            <a:off x="135544" y="1074600"/>
            <a:ext cx="3390171" cy="2612876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Primeiro </a:t>
            </a:r>
            <a:r>
              <a:rPr lang="pt-BR" sz="1600" b="0" strike="noStrike" spc="-1" dirty="0" err="1">
                <a:solidFill>
                  <a:srgbClr val="000000"/>
                </a:solidFill>
                <a:latin typeface="Arial"/>
              </a:rPr>
              <a:t>commit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 do software. 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Somente 1 material.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Para desenhar 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na janela, é acessado o valor da temperatura em cada ponto do grid, e realizada uma conta para obter a cor dessa temperatura.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 err="1">
                <a:solidFill>
                  <a:srgbClr val="000000"/>
                </a:solidFill>
                <a:latin typeface="Arial"/>
              </a:rPr>
              <a:t>Tmax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 =&gt; G: 255, </a:t>
            </a:r>
            <a:r>
              <a:rPr lang="pt-BR" sz="1600" spc="-1" dirty="0" err="1">
                <a:solidFill>
                  <a:srgbClr val="000000"/>
                </a:solidFill>
                <a:latin typeface="Arial"/>
              </a:rPr>
              <a:t>Tmin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 =&gt; G: 0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TextShape 2">
            <a:extLst>
              <a:ext uri="{FF2B5EF4-FFF2-40B4-BE49-F238E27FC236}">
                <a16:creationId xmlns:a16="http://schemas.microsoft.com/office/drawing/2014/main" id="{E051DAC3-F453-40FE-B211-B42239243E82}"/>
              </a:ext>
            </a:extLst>
          </p:cNvPr>
          <p:cNvSpPr txBox="1"/>
          <p:nvPr/>
        </p:nvSpPr>
        <p:spPr>
          <a:xfrm>
            <a:off x="9068045" y="3886200"/>
            <a:ext cx="3123955" cy="2086708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Segunda versão: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Adicionado a segunda janela com a cor do material, mas ainda sem outros materiais.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9C6E9F5-5EA7-4B09-9DFC-2CAB6A8A19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6"/>
          <a:stretch/>
        </p:blipFill>
        <p:spPr>
          <a:xfrm>
            <a:off x="1511729" y="3687476"/>
            <a:ext cx="1257560" cy="116824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E47A4E0-31C4-46F0-AEBD-721AA6EF7D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56"/>
          <a:stretch/>
        </p:blipFill>
        <p:spPr>
          <a:xfrm>
            <a:off x="135544" y="3696840"/>
            <a:ext cx="1277720" cy="11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3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2D7B35B-9669-4E27-9F37-3D703A4B6CE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54B067-32B2-4D80-8706-5FEE5A032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3" t="-75" r="-332" b="18"/>
          <a:stretch/>
        </p:blipFill>
        <p:spPr>
          <a:xfrm>
            <a:off x="6172199" y="1009177"/>
            <a:ext cx="4440116" cy="4624754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72F308F4-0604-4656-895E-B863FD9C5B43}"/>
              </a:ext>
            </a:extLst>
          </p:cNvPr>
          <p:cNvSpPr txBox="1"/>
          <p:nvPr/>
        </p:nvSpPr>
        <p:spPr>
          <a:xfrm>
            <a:off x="925030" y="1074599"/>
            <a:ext cx="4012010" cy="3761169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Depois de várias outras subversões, foi desenvolvida a versão final utilizando a biblioteca SFML: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Calibri"/>
              </a:rPr>
              <a:t>Vários materiais, menu com todas as informações.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Calibri"/>
              </a:rPr>
              <a:t>Esta versão foi importantíssima como divisor de águas para entender como implementar a região de desenho dentro de uma janela com outros widgets.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Calibri"/>
              </a:rPr>
              <a:t>Muito lento.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Calibri"/>
              </a:rPr>
              <a:t>Aqui</a:t>
            </a:r>
            <a:r>
              <a:rPr lang="pt-BR" sz="1600" spc="-1" dirty="0">
                <a:solidFill>
                  <a:srgbClr val="000000"/>
                </a:solidFill>
                <a:latin typeface="Calibri"/>
              </a:rPr>
              <a:t>, percebi que chegar ao meu sonho era possível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386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A72235B3-5C43-4318-8048-4F8E7F3BCBCF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E03DD5-8EBC-48D0-A57C-A759B7D9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5845" y="806760"/>
            <a:ext cx="9044625" cy="3680547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51B01208-6179-42DF-9382-7D40D463976F}"/>
              </a:ext>
            </a:extLst>
          </p:cNvPr>
          <p:cNvSpPr txBox="1"/>
          <p:nvPr/>
        </p:nvSpPr>
        <p:spPr>
          <a:xfrm>
            <a:off x="2032876" y="4563207"/>
            <a:ext cx="7770562" cy="1987062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Versão 1.0: Migração para biblioteca Qt.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Como o software foi programado com orientação ao objeto, a migração para o Qt foi realizada rapidamente. 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Foi modificado, quase que somente, a classe que cria a janela.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Design feio, mas começa a ficar parecido com o rabisco.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Somente um dos gráficos estava funcionando.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97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dirty="0"/>
              <a:t>Implementação</a:t>
            </a:r>
          </a:p>
        </p:txBody>
      </p:sp>
      <p:sp>
        <p:nvSpPr>
          <p:cNvPr id="170" name="TextShape 2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indent="-324000" algn="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Mostre imagem dentro do QT-Creator</a:t>
            </a:r>
          </a:p>
        </p:txBody>
      </p:sp>
      <p:pic>
        <p:nvPicPr>
          <p:cNvPr id="5" name="Imagem 5_1">
            <a:extLst>
              <a:ext uri="{FF2B5EF4-FFF2-40B4-BE49-F238E27FC236}">
                <a16:creationId xmlns:a16="http://schemas.microsoft.com/office/drawing/2014/main" id="{C9EEE596-9937-45E3-90FF-6A27023D70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1451" y="758370"/>
            <a:ext cx="7834029" cy="5044553"/>
          </a:xfrm>
          <a:prstGeom prst="rect">
            <a:avLst/>
          </a:prstGeom>
          <a:ln w="0"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E747136B-5552-4CC8-8299-3CB2B1E5CABA}"/>
              </a:ext>
            </a:extLst>
          </p:cNvPr>
          <p:cNvSpPr txBox="1"/>
          <p:nvPr/>
        </p:nvSpPr>
        <p:spPr>
          <a:xfrm>
            <a:off x="168906" y="906723"/>
            <a:ext cx="3137001" cy="5044553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Versão final.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Ultrapassei meu rabisco.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Adicionar funcionalidades como a borracha, são tarefas rápidas, pelo forma que o código está estruturado.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Importante </a:t>
            </a:r>
            <a:r>
              <a:rPr lang="pt-BR" sz="1600" b="1" spc="-1" dirty="0">
                <a:solidFill>
                  <a:srgbClr val="000000"/>
                </a:solidFill>
                <a:latin typeface="Arial"/>
              </a:rPr>
              <a:t>sempre generalizar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 o código (sem números mágicos). Quando não for possível, criar uma variável (com um </a:t>
            </a:r>
            <a:r>
              <a:rPr lang="pt-BR" sz="1600" b="1" spc="-1" dirty="0">
                <a:solidFill>
                  <a:srgbClr val="000000"/>
                </a:solidFill>
                <a:latin typeface="Arial"/>
              </a:rPr>
              <a:t>bom nome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) no .h para facilitar futuras modificações.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Exemplo: variável SIZE foi criada na primeira versão. Quando precisei modificar o tamanho do desenho, foi só trocar esse valor.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dirty="0"/>
              <a:t>Implementação</a:t>
            </a:r>
          </a:p>
        </p:txBody>
      </p:sp>
      <p:pic>
        <p:nvPicPr>
          <p:cNvPr id="174" name="Imagem 5_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640" y="643890"/>
            <a:ext cx="9064440" cy="5569859"/>
          </a:xfrm>
          <a:prstGeom prst="rect">
            <a:avLst/>
          </a:prstGeom>
          <a:ln w="0"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182880" y="914400"/>
            <a:ext cx="1920240" cy="1188720"/>
          </a:xfrm>
          <a:prstGeom prst="wedgeRectCallout">
            <a:avLst>
              <a:gd name="adj1" fmla="val 71532"/>
              <a:gd name="adj2" fmla="val 93412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Área de desenho </a:t>
            </a:r>
          </a:p>
          <a:p>
            <a:pPr algn="ctr"/>
            <a:r>
              <a:rPr lang="en-US" sz="1800" b="0" strike="noStrike" spc="-1">
                <a:latin typeface="Arial"/>
              </a:rPr>
              <a:t>dos objetos</a:t>
            </a:r>
          </a:p>
        </p:txBody>
      </p:sp>
      <p:sp>
        <p:nvSpPr>
          <p:cNvPr id="176" name="CustomShape 4"/>
          <p:cNvSpPr/>
          <p:nvPr/>
        </p:nvSpPr>
        <p:spPr>
          <a:xfrm>
            <a:off x="5029200" y="72000"/>
            <a:ext cx="1920240" cy="1188720"/>
          </a:xfrm>
          <a:prstGeom prst="wedgeRectCallout">
            <a:avLst>
              <a:gd name="adj1" fmla="val -41754"/>
              <a:gd name="adj2" fmla="val 121328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Área de resultados</a:t>
            </a:r>
          </a:p>
          <a:p>
            <a:pPr algn="ctr"/>
            <a:r>
              <a:rPr lang="en-US" sz="1800" b="0" strike="noStrike" spc="-1">
                <a:latin typeface="Arial"/>
              </a:rPr>
              <a:t>Evolução </a:t>
            </a:r>
          </a:p>
          <a:p>
            <a:pPr algn="ctr"/>
            <a:r>
              <a:rPr lang="en-US" sz="1800" b="0" strike="noStrike" spc="-1">
                <a:latin typeface="Arial"/>
              </a:rPr>
              <a:t>temperatura</a:t>
            </a:r>
          </a:p>
        </p:txBody>
      </p:sp>
      <p:sp>
        <p:nvSpPr>
          <p:cNvPr id="177" name="CustomShape 5"/>
          <p:cNvSpPr/>
          <p:nvPr/>
        </p:nvSpPr>
        <p:spPr>
          <a:xfrm>
            <a:off x="9784080" y="1005840"/>
            <a:ext cx="1920240" cy="1188720"/>
          </a:xfrm>
          <a:prstGeom prst="wedgeRectCallout">
            <a:avLst>
              <a:gd name="adj1" fmla="val -23365"/>
              <a:gd name="adj2" fmla="val 74643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Gráficos</a:t>
            </a:r>
          </a:p>
          <a:p>
            <a:pPr algn="ctr"/>
            <a:r>
              <a:rPr lang="en-US" sz="1800" b="0" strike="noStrike" spc="-1">
                <a:latin typeface="Arial"/>
              </a:rPr>
              <a:t>Resultados</a:t>
            </a:r>
          </a:p>
        </p:txBody>
      </p:sp>
      <p:sp>
        <p:nvSpPr>
          <p:cNvPr id="178" name="CustomShape 6"/>
          <p:cNvSpPr/>
          <p:nvPr/>
        </p:nvSpPr>
        <p:spPr>
          <a:xfrm>
            <a:off x="8595360" y="3566160"/>
            <a:ext cx="1920240" cy="1188720"/>
          </a:xfrm>
          <a:prstGeom prst="wedgeRectCallout">
            <a:avLst>
              <a:gd name="adj1" fmla="val -84842"/>
              <a:gd name="adj2" fmla="val 69916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Curva com </a:t>
            </a:r>
          </a:p>
          <a:p>
            <a:pPr algn="ctr"/>
            <a:r>
              <a:rPr lang="en-US" sz="1800" b="0" strike="noStrike" spc="-1">
                <a:latin typeface="Arial"/>
              </a:rPr>
              <a:t>propriedade</a:t>
            </a:r>
          </a:p>
        </p:txBody>
      </p:sp>
      <p:sp>
        <p:nvSpPr>
          <p:cNvPr id="179" name="CustomShape 7"/>
          <p:cNvSpPr/>
          <p:nvPr/>
        </p:nvSpPr>
        <p:spPr>
          <a:xfrm>
            <a:off x="91440" y="3108960"/>
            <a:ext cx="2560320" cy="1371600"/>
          </a:xfrm>
          <a:prstGeom prst="wedgeRectCallout">
            <a:avLst>
              <a:gd name="adj1" fmla="val 31439"/>
              <a:gd name="adj2" fmla="val 7240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Tipo e propriedades</a:t>
            </a:r>
          </a:p>
          <a:p>
            <a:pPr algn="ctr"/>
            <a:r>
              <a:rPr lang="en-US" sz="1800" b="0" strike="noStrike" spc="-1">
                <a:latin typeface="Arial"/>
              </a:rPr>
              <a:t>objetos</a:t>
            </a:r>
          </a:p>
        </p:txBody>
      </p:sp>
      <p:sp>
        <p:nvSpPr>
          <p:cNvPr id="180" name="CustomShape 8"/>
          <p:cNvSpPr/>
          <p:nvPr/>
        </p:nvSpPr>
        <p:spPr>
          <a:xfrm>
            <a:off x="-19440" y="5394960"/>
            <a:ext cx="1920240" cy="1188720"/>
          </a:xfrm>
          <a:prstGeom prst="wedgeRectCallout">
            <a:avLst>
              <a:gd name="adj1" fmla="val 110615"/>
              <a:gd name="adj2" fmla="val -49546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Propriedades</a:t>
            </a:r>
          </a:p>
          <a:p>
            <a:pPr algn="ctr"/>
            <a:r>
              <a:rPr lang="en-US" sz="1800" b="0" strike="noStrike" spc="-1">
                <a:latin typeface="Arial"/>
              </a:rPr>
              <a:t>simulação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312B0940-95D8-409B-BE79-A9233A8D2824}"/>
              </a:ext>
            </a:extLst>
          </p:cNvPr>
          <p:cNvSpPr/>
          <p:nvPr/>
        </p:nvSpPr>
        <p:spPr>
          <a:xfrm>
            <a:off x="3169343" y="348120"/>
            <a:ext cx="1009357" cy="271379"/>
          </a:xfrm>
          <a:prstGeom prst="wedgeRectCallout">
            <a:avLst>
              <a:gd name="adj1" fmla="val 25419"/>
              <a:gd name="adj2" fmla="val 566002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 dirty="0">
                <a:latin typeface="Arial"/>
              </a:rPr>
              <a:t>Grids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dirty="0"/>
              <a:t>Implementação</a:t>
            </a:r>
          </a:p>
        </p:txBody>
      </p:sp>
      <p:pic>
        <p:nvPicPr>
          <p:cNvPr id="183" name="Image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4846" y="779106"/>
            <a:ext cx="10377184" cy="51117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dirty="0"/>
              <a:t>Implementação</a:t>
            </a:r>
          </a:p>
        </p:txBody>
      </p:sp>
      <p:pic>
        <p:nvPicPr>
          <p:cNvPr id="183" name="Image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4846" y="779106"/>
            <a:ext cx="10377184" cy="5111740"/>
          </a:xfrm>
          <a:prstGeom prst="rect">
            <a:avLst/>
          </a:prstGeom>
          <a:ln w="0">
            <a:noFill/>
          </a:ln>
        </p:spPr>
      </p:pic>
      <p:sp>
        <p:nvSpPr>
          <p:cNvPr id="4" name="CustomShape 4">
            <a:extLst>
              <a:ext uri="{FF2B5EF4-FFF2-40B4-BE49-F238E27FC236}">
                <a16:creationId xmlns:a16="http://schemas.microsoft.com/office/drawing/2014/main" id="{9BE8B1CD-DEC7-419B-A140-5519CC7A858B}"/>
              </a:ext>
            </a:extLst>
          </p:cNvPr>
          <p:cNvSpPr/>
          <p:nvPr/>
        </p:nvSpPr>
        <p:spPr>
          <a:xfrm>
            <a:off x="2669400" y="6078894"/>
            <a:ext cx="1111292" cy="295529"/>
          </a:xfrm>
          <a:prstGeom prst="wedgeRectCallout">
            <a:avLst>
              <a:gd name="adj1" fmla="val -22591"/>
              <a:gd name="adj2" fmla="val -172003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 dirty="0" err="1">
                <a:latin typeface="Arial"/>
              </a:rPr>
              <a:t>Figuras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F2A629AA-42FE-4795-8E4E-B54368B624E3}"/>
              </a:ext>
            </a:extLst>
          </p:cNvPr>
          <p:cNvSpPr/>
          <p:nvPr/>
        </p:nvSpPr>
        <p:spPr>
          <a:xfrm>
            <a:off x="9328638" y="504360"/>
            <a:ext cx="1388516" cy="594677"/>
          </a:xfrm>
          <a:prstGeom prst="wedgeRectCallout">
            <a:avLst>
              <a:gd name="adj1" fmla="val 78030"/>
              <a:gd name="adj2" fmla="val 1907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 dirty="0">
                <a:latin typeface="Arial"/>
              </a:rPr>
              <a:t>Nome dos </a:t>
            </a:r>
          </a:p>
          <a:p>
            <a:pPr algn="ctr"/>
            <a:r>
              <a:rPr lang="en-US" sz="1800" b="0" strike="noStrike" spc="-1" dirty="0" err="1">
                <a:latin typeface="Arial"/>
              </a:rPr>
              <a:t>objetos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FFE318A-FFF8-41C9-90C2-20E86E8B584C}"/>
              </a:ext>
            </a:extLst>
          </p:cNvPr>
          <p:cNvSpPr/>
          <p:nvPr/>
        </p:nvSpPr>
        <p:spPr>
          <a:xfrm>
            <a:off x="9996854" y="5890847"/>
            <a:ext cx="1475435" cy="650840"/>
          </a:xfrm>
          <a:prstGeom prst="wedgeRectCallout">
            <a:avLst>
              <a:gd name="adj1" fmla="val 33705"/>
              <a:gd name="adj2" fmla="val -18033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 dirty="0" err="1">
                <a:latin typeface="Arial"/>
              </a:rPr>
              <a:t>Propriedades</a:t>
            </a:r>
            <a:r>
              <a:rPr lang="en-US" sz="1800" b="0" strike="noStrike" spc="-1" dirty="0">
                <a:latin typeface="Arial"/>
              </a:rPr>
              <a:t> </a:t>
            </a:r>
          </a:p>
          <a:p>
            <a:pPr algn="ctr"/>
            <a:r>
              <a:rPr lang="en-US" sz="1800" b="0" strike="noStrike" spc="-1" dirty="0">
                <a:latin typeface="Arial"/>
              </a:rPr>
              <a:t>dos </a:t>
            </a:r>
            <a:r>
              <a:rPr lang="en-US" sz="1800" b="0" strike="noStrike" spc="-1" dirty="0" err="1">
                <a:latin typeface="Arial"/>
              </a:rPr>
              <a:t>objetos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EB093422-751D-4F31-A77C-439C5DC6AE31}"/>
              </a:ext>
            </a:extLst>
          </p:cNvPr>
          <p:cNvSpPr/>
          <p:nvPr/>
        </p:nvSpPr>
        <p:spPr>
          <a:xfrm>
            <a:off x="202223" y="3138854"/>
            <a:ext cx="1408028" cy="615566"/>
          </a:xfrm>
          <a:prstGeom prst="wedgeRectCallout">
            <a:avLst>
              <a:gd name="adj1" fmla="val 82570"/>
              <a:gd name="adj2" fmla="val -46596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pc="-1" dirty="0">
                <a:latin typeface="Arial"/>
              </a:rPr>
              <a:t>Lista </a:t>
            </a:r>
            <a:r>
              <a:rPr lang="en-US" sz="1800" b="0" strike="noStrike" spc="-1" dirty="0">
                <a:latin typeface="Arial"/>
              </a:rPr>
              <a:t>de </a:t>
            </a:r>
          </a:p>
          <a:p>
            <a:pPr algn="ctr"/>
            <a:r>
              <a:rPr lang="en-US" sz="1800" b="0" strike="noStrike" spc="-1" dirty="0" err="1">
                <a:latin typeface="Arial"/>
              </a:rPr>
              <a:t>objetos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505D6FF4-9392-4F08-B6F1-26E7B1981C9D}"/>
              </a:ext>
            </a:extLst>
          </p:cNvPr>
          <p:cNvSpPr/>
          <p:nvPr/>
        </p:nvSpPr>
        <p:spPr>
          <a:xfrm>
            <a:off x="66818" y="1651197"/>
            <a:ext cx="1408028" cy="615566"/>
          </a:xfrm>
          <a:prstGeom prst="wedgeRectCallout">
            <a:avLst>
              <a:gd name="adj1" fmla="val 59466"/>
              <a:gd name="adj2" fmla="val -75163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pc="-1" dirty="0">
                <a:latin typeface="Arial"/>
              </a:rPr>
              <a:t>Editor de </a:t>
            </a:r>
          </a:p>
          <a:p>
            <a:pPr algn="ctr"/>
            <a:r>
              <a:rPr lang="en-US" spc="-1" dirty="0" err="1">
                <a:latin typeface="Arial"/>
              </a:rPr>
              <a:t>código</a:t>
            </a:r>
            <a:r>
              <a:rPr lang="en-US" spc="-1" dirty="0">
                <a:latin typeface="Arial"/>
              </a:rPr>
              <a:t> C++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953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dirty="0"/>
              <a:t>Implementação</a:t>
            </a:r>
          </a:p>
        </p:txBody>
      </p:sp>
      <p:sp>
        <p:nvSpPr>
          <p:cNvPr id="185" name="TextShape 2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2021-12-01 11-12-34">
            <a:hlinkClick r:id="" action="ppaction://media"/>
            <a:extLst>
              <a:ext uri="{FF2B5EF4-FFF2-40B4-BE49-F238E27FC236}">
                <a16:creationId xmlns:a16="http://schemas.microsoft.com/office/drawing/2014/main" id="{24D1B294-48B9-4A8F-AFC3-CD3934813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1069" y="879230"/>
            <a:ext cx="8793920" cy="4946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Sumário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631520" y="1423440"/>
            <a:ext cx="350136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Introdução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Especificação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Elaboração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Implementação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7187040" y="1423440"/>
            <a:ext cx="350136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3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5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7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11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5" name="Line 4"/>
          <p:cNvSpPr/>
          <p:nvPr/>
        </p:nvSpPr>
        <p:spPr>
          <a:xfrm>
            <a:off x="3127320" y="1735200"/>
            <a:ext cx="702432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Line 5"/>
          <p:cNvSpPr/>
          <p:nvPr/>
        </p:nvSpPr>
        <p:spPr>
          <a:xfrm>
            <a:off x="3470400" y="2102400"/>
            <a:ext cx="668124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Line 6"/>
          <p:cNvSpPr/>
          <p:nvPr/>
        </p:nvSpPr>
        <p:spPr>
          <a:xfrm>
            <a:off x="3127320" y="2469240"/>
            <a:ext cx="702432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Line 7"/>
          <p:cNvSpPr/>
          <p:nvPr/>
        </p:nvSpPr>
        <p:spPr>
          <a:xfrm>
            <a:off x="3709440" y="2836440"/>
            <a:ext cx="64422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46FAD-3948-49BB-BBBA-9B091BB9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392" y="2471676"/>
            <a:ext cx="6110653" cy="1599161"/>
          </a:xfrm>
        </p:spPr>
        <p:txBody>
          <a:bodyPr/>
          <a:lstStyle/>
          <a:p>
            <a:r>
              <a:rPr lang="pt-BR" sz="60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13714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Introdução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01760" y="1081454"/>
            <a:ext cx="11126160" cy="4441306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500"/>
          </a:bodyPr>
          <a:lstStyle/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Transferência de calor é uma das principais áreas da física e da engenharia.</a:t>
            </a:r>
            <a:endParaRPr lang="pt-BR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Na indústria do petróleo os conhecimentos dos fenômenos da transferência de calor são fundamentais , seja na etapa de exploração ou na etapa de produção </a:t>
            </a: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Na exploração é buscado um óleo maturado sob temperaturas entre 65ºC e 165ºC, pois acima de 180ºC, é propiciado a formação de gases leves, e acima de 210ºC, a formação de grafite, (THOMAS 2004). Essas temperaturas são obtidas devido ao soterramento da matéria orgânica, e pela proximidade com o manto terrestre. </a:t>
            </a:r>
          </a:p>
          <a:p>
            <a:pPr marL="685800" lvl="1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Na produção, são utilizados trocadores de calor nas plataformas para auxiliar nas separações e no resfriamento do óleo para armazenamento. </a:t>
            </a:r>
          </a:p>
          <a:p>
            <a:pPr marL="629010" lvl="1" indent="-1714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Na engenharia de reservatórios, é utilizado vapor de água para aquecer o petróleo no</a:t>
            </a:r>
            <a:br>
              <a:rPr lang="pt-BR" sz="1100" spc="-1" dirty="0">
                <a:solidFill>
                  <a:srgbClr val="000000"/>
                </a:solidFill>
                <a:latin typeface="Arial"/>
              </a:rPr>
            </a:br>
            <a:r>
              <a:rPr lang="pt-BR" sz="1100" spc="-1" dirty="0">
                <a:solidFill>
                  <a:srgbClr val="000000"/>
                </a:solidFill>
                <a:latin typeface="Arial"/>
              </a:rPr>
              <a:t>reservatório como método de recuperação avançada (XAVIER 2006), com o objetivo de diminuir a viscosidade do óleo e facilitar seu escoamento. </a:t>
            </a:r>
            <a:endParaRPr lang="pt-BR" sz="1100" b="0" strike="noStrike" spc="-1" dirty="0">
              <a:solidFill>
                <a:srgbClr val="000000"/>
              </a:solidFill>
              <a:latin typeface="Arial"/>
            </a:endParaRPr>
          </a:p>
          <a:p>
            <a:pPr marL="629010" lvl="1" indent="-1714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Dominar a transferência de calor nos ambientes terrestres e marinhos, ajuda a prevenir acidentes, otimiza e melhora a produção e barateia os derivados do petróleo, melhorando a economia de toda a sociedade. </a:t>
            </a:r>
            <a:endParaRPr lang="pt-BR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É notória a dificuldade de estudantes de engenharia em entender todos os processos de transferência de calor e sua aplicação nestas diferentes situações.</a:t>
            </a:r>
            <a:endParaRPr lang="pt-BR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No sentido de auxiliar o processo de aprendizado das disciplinas de transferência de calor, métodos numéricos e programação, desenvolve-se neste TCC um software educativo para simular a transferência de calor em objetos genéricos 2D/3D com diferentes tipos de materiais e propriedades </a:t>
            </a:r>
            <a:r>
              <a:rPr lang="pt-BR" sz="1100" b="0" strike="noStrike" spc="-1" dirty="0" err="1">
                <a:solidFill>
                  <a:srgbClr val="000000"/>
                </a:solidFill>
                <a:latin typeface="Arial"/>
              </a:rPr>
              <a:t>termofísicas</a:t>
            </a: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pt-BR" sz="11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6880" y="1056240"/>
            <a:ext cx="4732920" cy="534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As áreas envolvidas por este trabalho são: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3" name="Imagem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1026360" y="1396440"/>
            <a:ext cx="9824760" cy="5264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5CA3938-37D4-7D76-8A4A-AC510BB577F9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pt-BR" sz="1800" dirty="0"/>
              <a:t>Objetivos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B84AC8C6-2B1E-97D8-BA6D-25178F3CD621}"/>
              </a:ext>
            </a:extLst>
          </p:cNvPr>
          <p:cNvSpPr txBox="1"/>
          <p:nvPr/>
        </p:nvSpPr>
        <p:spPr>
          <a:xfrm>
            <a:off x="401760" y="1081454"/>
            <a:ext cx="11126160" cy="4441306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500"/>
          </a:bodyPr>
          <a:lstStyle/>
          <a:p>
            <a:pPr marL="228600" indent="-22824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Transferência de calor é uma das principais áreas da física e da </a:t>
            </a:r>
            <a:r>
              <a:rPr lang="pt-BR" sz="1100" b="0" strike="noStrike" spc="-1">
                <a:solidFill>
                  <a:srgbClr val="000000"/>
                </a:solidFill>
                <a:latin typeface="Arial"/>
              </a:rPr>
              <a:t>engenharia.</a:t>
            </a:r>
            <a:endParaRPr lang="pt-BR" sz="11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403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Especificação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401760" y="1074600"/>
            <a:ext cx="5990248" cy="45709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Objetivos do sonho: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Usuário desenha o objeto no canto, escolhendo a temperatura inicial, condições de contorno, e o ponto de estudo.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Liberdade para modificar a simulação em qualquer momento.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Montar gráficos da temperatura versus tempo (na posição escolhida).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Montar gráficos da temperatura ao longo do eixo x e eixo y, a partir do ponto de estudo.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Opção de rodar e pausar quando o usuário quiser, podendo alterar informações.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Gerar </a:t>
            </a:r>
            <a:r>
              <a:rPr lang="pt-BR" sz="1400" b="0" strike="noStrike" spc="-1" dirty="0" err="1">
                <a:solidFill>
                  <a:srgbClr val="000000"/>
                </a:solidFill>
                <a:latin typeface="Arial"/>
              </a:rPr>
              <a:t>pdf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 com os resultados.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7" name="Imagem 5" descr="Diagrama&#10;&#10;Descrição gerada automaticamente com confiança média"/>
          <p:cNvPicPr/>
          <p:nvPr/>
        </p:nvPicPr>
        <p:blipFill>
          <a:blip r:embed="rId2"/>
          <a:stretch/>
        </p:blipFill>
        <p:spPr>
          <a:xfrm>
            <a:off x="7157975" y="1074600"/>
            <a:ext cx="4535281" cy="39472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Especificação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643320" y="1269360"/>
            <a:ext cx="6489000" cy="45709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Objetivos atualizados: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Objetivos gerais: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Simulador de difusão térmica (</a:t>
            </a:r>
            <a:r>
              <a:rPr lang="pt-BR" sz="1400" b="0" strike="noStrike" spc="-1" dirty="0" err="1">
                <a:solidFill>
                  <a:srgbClr val="000000"/>
                </a:solidFill>
                <a:latin typeface="Arial"/>
              </a:rPr>
              <a:t>transcal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);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C++/Qt (programação);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Métodos implícitos – BTCS (métodos numéricos).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Objetivos específicos: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Utilização de interface gráfica amigável.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3D: cada desenho é um perfil sobreposto do objeto (cortes); 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Opção de adicionar ou remover perfis;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Diversas opções de materiais;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Propriedades físicas a partir de métodos de correlação e interpolação;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Melhorar o </a:t>
            </a:r>
            <a:r>
              <a:rPr lang="pt-BR" sz="1400" b="0" strike="noStrike" spc="-1" dirty="0" err="1">
                <a:solidFill>
                  <a:srgbClr val="000000"/>
                </a:solidFill>
                <a:latin typeface="Arial"/>
              </a:rPr>
              <a:t>pdf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 gerado, com a possibilidade de emitir um relatório;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Salvar e abrir dados da simulação;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Otimização com uso de paralelismo/</a:t>
            </a:r>
            <a:r>
              <a:rPr lang="pt-BR" sz="1400" b="0" strike="noStrike" spc="-1" dirty="0" err="1">
                <a:solidFill>
                  <a:srgbClr val="000000"/>
                </a:solidFill>
                <a:latin typeface="Arial"/>
              </a:rPr>
              <a:t>multi-threads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Imagem 6" descr="Diagrama&#10;&#10;Descrição gerada automaticamente"/>
          <p:cNvPicPr/>
          <p:nvPr/>
        </p:nvPicPr>
        <p:blipFill>
          <a:blip r:embed="rId2"/>
          <a:srcRect r="40000"/>
          <a:stretch/>
        </p:blipFill>
        <p:spPr>
          <a:xfrm>
            <a:off x="7719480" y="733680"/>
            <a:ext cx="3395880" cy="5390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Elaboração - Modelagem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643320" y="925560"/>
            <a:ext cx="7296120" cy="1011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Três principais desafios: </a:t>
            </a:r>
            <a:r>
              <a:rPr lang="pt-BR" sz="1400" b="1" strike="noStrike" spc="-1">
                <a:solidFill>
                  <a:srgbClr val="000000"/>
                </a:solidFill>
                <a:latin typeface="Arial"/>
              </a:rPr>
              <a:t>modelagem</a:t>
            </a: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 da equação do calor, </a:t>
            </a:r>
            <a:r>
              <a:rPr lang="pt-BR" sz="1400" b="1" strike="noStrike" spc="-1">
                <a:solidFill>
                  <a:srgbClr val="000000"/>
                </a:solidFill>
                <a:latin typeface="Arial"/>
              </a:rPr>
              <a:t>generalização</a:t>
            </a: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 e </a:t>
            </a:r>
            <a:r>
              <a:rPr lang="pt-BR" sz="1400" b="1" strike="noStrike" spc="-1">
                <a:solidFill>
                  <a:srgbClr val="000000"/>
                </a:solidFill>
                <a:latin typeface="Arial"/>
              </a:rPr>
              <a:t>paralelismo</a:t>
            </a: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1) Equação da difusão do calor (Incropera):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5" name="Imagem 5"/>
          <p:cNvPicPr/>
          <p:nvPr/>
        </p:nvPicPr>
        <p:blipFill>
          <a:blip r:embed="rId2"/>
          <a:stretch/>
        </p:blipFill>
        <p:spPr>
          <a:xfrm>
            <a:off x="6526800" y="1157400"/>
            <a:ext cx="4224600" cy="97236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ustomShape 4"/>
              <p:cNvSpPr/>
              <p:nvPr/>
            </p:nvSpPr>
            <p:spPr>
              <a:xfrm>
                <a:off x="2058840" y="5772960"/>
                <a:ext cx="7946640" cy="972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</a:rPr>
                  <a:t>Onde:</a:t>
                </a:r>
                <a:endParaRPr lang="pt-BR" sz="1400" b="0" strike="noStrike" spc="-1" dirty="0">
                  <a:latin typeface="Arial"/>
                </a:endParaRPr>
              </a:p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T: temperatura [K], </a:t>
                </a:r>
                <a:r>
                  <a:rPr lang="el-G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ρ: </a:t>
                </a:r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massa específica [</a:t>
                </a:r>
                <a14:m>
                  <m:oMath xmlns:m="http://schemas.openxmlformats.org/officeDocument/2006/math"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𝑘𝑔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/</m:t>
                    </m:r>
                    <m:sSup>
                      <m:sSupPr>
                        <m:ctrlP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</m:ctrlPr>
                      </m:sSupPr>
                      <m:e>
                        <m: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𝑚</m:t>
                        </m:r>
                      </m:e>
                      <m:sup>
                        <m: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 ],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</m:ctrlPr>
                      </m:sSubPr>
                      <m:e>
                        <m: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𝐶</m:t>
                        </m:r>
                      </m:e>
                      <m:sub>
                        <m: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: capacidade térmica [</a:t>
                </a:r>
                <a14:m>
                  <m:oMath xmlns:m="http://schemas.openxmlformats.org/officeDocument/2006/math"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𝑘𝐽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/(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𝑘𝑔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], </a:t>
                </a:r>
                <a:br>
                  <a:rPr lang="pt-BR" dirty="0"/>
                </a:br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k: condutividade térmica [</a:t>
                </a:r>
                <a14:m>
                  <m:oMath xmlns:m="http://schemas.openxmlformats.org/officeDocument/2006/math"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𝑊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/(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𝑚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</a:rPr>
                  <a:t>)]</a:t>
                </a:r>
                <a:endParaRPr lang="en-US" sz="14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16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40" y="5772960"/>
                <a:ext cx="7946640" cy="972360"/>
              </a:xfrm>
              <a:prstGeom prst="rect">
                <a:avLst/>
              </a:prstGeom>
              <a:blipFill>
                <a:blip r:embed="rId3"/>
                <a:stretch>
                  <a:fillRect l="-230" t="-3125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CustomShape 5"/>
          <p:cNvSpPr/>
          <p:nvPr/>
        </p:nvSpPr>
        <p:spPr>
          <a:xfrm>
            <a:off x="643320" y="2350800"/>
            <a:ext cx="608688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2) Modelagem numérica por diferenças finitas atrasadas BTCS: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18" name="Imagem 11"/>
          <p:cNvPicPr/>
          <p:nvPr/>
        </p:nvPicPr>
        <p:blipFill>
          <a:blip r:embed="rId4"/>
          <a:stretch/>
        </p:blipFill>
        <p:spPr>
          <a:xfrm>
            <a:off x="1811160" y="2709720"/>
            <a:ext cx="2843640" cy="582120"/>
          </a:xfrm>
          <a:prstGeom prst="rect">
            <a:avLst/>
          </a:prstGeom>
          <a:ln w="0">
            <a:noFill/>
          </a:ln>
        </p:spPr>
      </p:pic>
      <p:pic>
        <p:nvPicPr>
          <p:cNvPr id="119" name="Imagem 13"/>
          <p:cNvPicPr/>
          <p:nvPr/>
        </p:nvPicPr>
        <p:blipFill>
          <a:blip r:embed="rId5"/>
          <a:stretch/>
        </p:blipFill>
        <p:spPr>
          <a:xfrm>
            <a:off x="4834080" y="2697120"/>
            <a:ext cx="2829600" cy="582840"/>
          </a:xfrm>
          <a:prstGeom prst="rect">
            <a:avLst/>
          </a:prstGeom>
          <a:ln w="0">
            <a:noFill/>
          </a:ln>
        </p:spPr>
      </p:pic>
      <p:pic>
        <p:nvPicPr>
          <p:cNvPr id="120" name="Imagem 16"/>
          <p:cNvPicPr/>
          <p:nvPr/>
        </p:nvPicPr>
        <p:blipFill>
          <a:blip r:embed="rId6"/>
          <a:stretch/>
        </p:blipFill>
        <p:spPr>
          <a:xfrm>
            <a:off x="7939440" y="2697120"/>
            <a:ext cx="2635920" cy="582840"/>
          </a:xfrm>
          <a:prstGeom prst="rect">
            <a:avLst/>
          </a:prstGeom>
          <a:ln w="0">
            <a:noFill/>
          </a:ln>
        </p:spPr>
      </p:pic>
      <p:pic>
        <p:nvPicPr>
          <p:cNvPr id="121" name="Imagem 18"/>
          <p:cNvPicPr/>
          <p:nvPr/>
        </p:nvPicPr>
        <p:blipFill>
          <a:blip r:embed="rId7"/>
          <a:stretch/>
        </p:blipFill>
        <p:spPr>
          <a:xfrm>
            <a:off x="5555880" y="3490200"/>
            <a:ext cx="1783440" cy="607680"/>
          </a:xfrm>
          <a:prstGeom prst="rect">
            <a:avLst/>
          </a:prstGeom>
          <a:ln w="0">
            <a:noFill/>
          </a:ln>
        </p:spPr>
      </p:pic>
      <p:sp>
        <p:nvSpPr>
          <p:cNvPr id="122" name="CustomShape 6"/>
          <p:cNvSpPr/>
          <p:nvPr/>
        </p:nvSpPr>
        <p:spPr>
          <a:xfrm>
            <a:off x="793800" y="4521600"/>
            <a:ext cx="608688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3) Juntando tudo: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23" name="Imagem 25"/>
          <p:cNvPicPr/>
          <p:nvPr/>
        </p:nvPicPr>
        <p:blipFill>
          <a:blip r:embed="rId8"/>
          <a:stretch/>
        </p:blipFill>
        <p:spPr>
          <a:xfrm>
            <a:off x="4005360" y="4539600"/>
            <a:ext cx="4884120" cy="1101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Elaboração - Generalização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643320" y="891360"/>
            <a:ext cx="6086880" cy="735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1) Estruturando a equação: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643320" y="3200040"/>
            <a:ext cx="6086880" cy="44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2) Fronteiras de Neumann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28" name="Imagem 7"/>
          <p:cNvPicPr/>
          <p:nvPr/>
        </p:nvPicPr>
        <p:blipFill>
          <a:blip r:embed="rId2"/>
          <a:stretch/>
        </p:blipFill>
        <p:spPr>
          <a:xfrm>
            <a:off x="3686760" y="754560"/>
            <a:ext cx="3453480" cy="1382400"/>
          </a:xfrm>
          <a:prstGeom prst="rect">
            <a:avLst/>
          </a:prstGeom>
          <a:ln w="0">
            <a:noFill/>
          </a:ln>
        </p:spPr>
      </p:pic>
      <p:pic>
        <p:nvPicPr>
          <p:cNvPr id="129" name="Imagem 10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7678800" y="891360"/>
            <a:ext cx="4418280" cy="4208040"/>
          </a:xfrm>
          <a:prstGeom prst="rect">
            <a:avLst/>
          </a:prstGeom>
          <a:ln w="0">
            <a:noFill/>
          </a:ln>
        </p:spPr>
      </p:pic>
      <p:pic>
        <p:nvPicPr>
          <p:cNvPr id="130" name="Imagem 14"/>
          <p:cNvPicPr/>
          <p:nvPr/>
        </p:nvPicPr>
        <p:blipFill>
          <a:blip r:embed="rId4"/>
          <a:stretch/>
        </p:blipFill>
        <p:spPr>
          <a:xfrm>
            <a:off x="2903760" y="3012120"/>
            <a:ext cx="2267280" cy="580680"/>
          </a:xfrm>
          <a:prstGeom prst="rect">
            <a:avLst/>
          </a:prstGeom>
          <a:ln w="0">
            <a:noFill/>
          </a:ln>
        </p:spPr>
      </p:pic>
      <p:pic>
        <p:nvPicPr>
          <p:cNvPr id="131" name="Imagem 17"/>
          <p:cNvPicPr/>
          <p:nvPr/>
        </p:nvPicPr>
        <p:blipFill>
          <a:blip r:embed="rId5"/>
          <a:stretch/>
        </p:blipFill>
        <p:spPr>
          <a:xfrm>
            <a:off x="5432040" y="3012120"/>
            <a:ext cx="1390320" cy="188568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5"/>
          <p:cNvSpPr/>
          <p:nvPr/>
        </p:nvSpPr>
        <p:spPr>
          <a:xfrm>
            <a:off x="5171400" y="3012120"/>
            <a:ext cx="385200" cy="1885680"/>
          </a:xfrm>
          <a:prstGeom prst="leftBrace">
            <a:avLst>
              <a:gd name="adj1" fmla="val 8333"/>
              <a:gd name="adj2" fmla="val 15501"/>
            </a:avLst>
          </a:pr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</TotalTime>
  <Words>1090</Words>
  <Application>Microsoft Office PowerPoint</Application>
  <PresentationFormat>Widescreen</PresentationFormat>
  <Paragraphs>145</Paragraphs>
  <Slides>20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Simulador de difusão térmica 3D</dc:title>
  <dc:subject/>
  <dc:creator>Nicholas De Almeida Pinto</dc:creator>
  <dc:description/>
  <cp:lastModifiedBy>Nicholas de Almeida Pinto</cp:lastModifiedBy>
  <cp:revision>14</cp:revision>
  <dcterms:created xsi:type="dcterms:W3CDTF">2021-11-28T21:31:00Z</dcterms:created>
  <dcterms:modified xsi:type="dcterms:W3CDTF">2022-06-07T10:48:53Z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